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0972800" cy="51435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3456">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jyRAeGWzdUGK5j1qV87/4kNiVF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1" d="100"/>
          <a:sy n="181" d="100"/>
        </p:scale>
        <p:origin x="108" y="380"/>
      </p:cViewPr>
      <p:guideLst>
        <p:guide orient="horz" pos="1620"/>
        <p:guide pos="345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9.xml"/><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8307"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oloradonewsline.com/2022/02/16/internment-camp-amache-national-park-syste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embracerace.org/resources/yes-my-mother-is-japanese-but-notes-on-a-hyphenated-and-colon-ized-ident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2286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u="sng">
                <a:solidFill>
                  <a:schemeClr val="hlink"/>
                </a:solidFill>
                <a:hlinkClick r:id="rId3"/>
              </a:rPr>
              <a:t>Background Photo from Colorado Newsline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0: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1: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2: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3:notes"/>
          <p:cNvSpPr>
            <a:spLocks noGrp="1" noRot="1" noChangeAspect="1"/>
          </p:cNvSpPr>
          <p:nvPr>
            <p:ph type="sldImg" idx="2"/>
          </p:nvPr>
        </p:nvSpPr>
        <p:spPr>
          <a:xfrm>
            <a:off x="-228307"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2: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 name="Google Shape;6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Source:  McLellan, p. 37.</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u="sng">
                <a:solidFill>
                  <a:schemeClr val="hlink"/>
                </a:solidFill>
                <a:hlinkClick r:id="rId3"/>
              </a:rPr>
              <a:t>Image Source</a:t>
            </a:r>
            <a:r>
              <a:rPr lang="en"/>
              <a:t> from an article written by Sara-Momii Roberts.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3: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Source: Walter LaFeber. The Clash: U.S. – Japanese Relations Through History (W.W. Norton and Company, New York, 1997) 7</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4: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 name="Google Shape;8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5: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6: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7: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8: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9:notes"/>
          <p:cNvSpPr>
            <a:spLocks noGrp="1" noRot="1" noChangeAspect="1"/>
          </p:cNvSpPr>
          <p:nvPr>
            <p:ph type="sldImg" idx="2"/>
          </p:nvPr>
        </p:nvSpPr>
        <p:spPr>
          <a:xfrm>
            <a:off x="-228300" y="685800"/>
            <a:ext cx="73152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5"/>
          <p:cNvSpPr txBox="1">
            <a:spLocks noGrp="1"/>
          </p:cNvSpPr>
          <p:nvPr>
            <p:ph type="ctrTitle"/>
          </p:nvPr>
        </p:nvSpPr>
        <p:spPr>
          <a:xfrm>
            <a:off x="374050" y="744575"/>
            <a:ext cx="10224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5"/>
          <p:cNvSpPr txBox="1">
            <a:spLocks noGrp="1"/>
          </p:cNvSpPr>
          <p:nvPr>
            <p:ph type="subTitle" idx="1"/>
          </p:nvPr>
        </p:nvSpPr>
        <p:spPr>
          <a:xfrm>
            <a:off x="374040" y="2834125"/>
            <a:ext cx="10224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15"/>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24"/>
          <p:cNvSpPr txBox="1">
            <a:spLocks noGrp="1"/>
          </p:cNvSpPr>
          <p:nvPr>
            <p:ph type="title" hasCustomPrompt="1"/>
          </p:nvPr>
        </p:nvSpPr>
        <p:spPr>
          <a:xfrm>
            <a:off x="374040" y="1106125"/>
            <a:ext cx="10224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4"/>
          <p:cNvSpPr txBox="1">
            <a:spLocks noGrp="1"/>
          </p:cNvSpPr>
          <p:nvPr>
            <p:ph type="body" idx="1"/>
          </p:nvPr>
        </p:nvSpPr>
        <p:spPr>
          <a:xfrm>
            <a:off x="374040" y="3152225"/>
            <a:ext cx="10224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7" name="Google Shape;47;p24"/>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25"/>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16"/>
          <p:cNvSpPr txBox="1">
            <a:spLocks noGrp="1"/>
          </p:cNvSpPr>
          <p:nvPr>
            <p:ph type="title"/>
          </p:nvPr>
        </p:nvSpPr>
        <p:spPr>
          <a:xfrm>
            <a:off x="374040" y="2150850"/>
            <a:ext cx="10224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5" name="Google Shape;15;p16"/>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7"/>
          <p:cNvSpPr txBox="1">
            <a:spLocks noGrp="1"/>
          </p:cNvSpPr>
          <p:nvPr>
            <p:ph type="title"/>
          </p:nvPr>
        </p:nvSpPr>
        <p:spPr>
          <a:xfrm>
            <a:off x="374040" y="445025"/>
            <a:ext cx="10224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 name="Google Shape;18;p17"/>
          <p:cNvSpPr txBox="1">
            <a:spLocks noGrp="1"/>
          </p:cNvSpPr>
          <p:nvPr>
            <p:ph type="body" idx="1"/>
          </p:nvPr>
        </p:nvSpPr>
        <p:spPr>
          <a:xfrm>
            <a:off x="374040" y="1152475"/>
            <a:ext cx="10224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9" name="Google Shape;19;p17"/>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18"/>
          <p:cNvSpPr txBox="1">
            <a:spLocks noGrp="1"/>
          </p:cNvSpPr>
          <p:nvPr>
            <p:ph type="title"/>
          </p:nvPr>
        </p:nvSpPr>
        <p:spPr>
          <a:xfrm>
            <a:off x="374040" y="445025"/>
            <a:ext cx="10224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18"/>
          <p:cNvSpPr txBox="1">
            <a:spLocks noGrp="1"/>
          </p:cNvSpPr>
          <p:nvPr>
            <p:ph type="body" idx="1"/>
          </p:nvPr>
        </p:nvSpPr>
        <p:spPr>
          <a:xfrm>
            <a:off x="374040" y="1152475"/>
            <a:ext cx="48000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18"/>
          <p:cNvSpPr txBox="1">
            <a:spLocks noGrp="1"/>
          </p:cNvSpPr>
          <p:nvPr>
            <p:ph type="body" idx="2"/>
          </p:nvPr>
        </p:nvSpPr>
        <p:spPr>
          <a:xfrm>
            <a:off x="5798880" y="1152475"/>
            <a:ext cx="48000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18"/>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374040" y="445025"/>
            <a:ext cx="10224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19"/>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20"/>
          <p:cNvSpPr txBox="1">
            <a:spLocks noGrp="1"/>
          </p:cNvSpPr>
          <p:nvPr>
            <p:ph type="title"/>
          </p:nvPr>
        </p:nvSpPr>
        <p:spPr>
          <a:xfrm>
            <a:off x="374040" y="555600"/>
            <a:ext cx="33696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20"/>
          <p:cNvSpPr txBox="1">
            <a:spLocks noGrp="1"/>
          </p:cNvSpPr>
          <p:nvPr>
            <p:ph type="body" idx="1"/>
          </p:nvPr>
        </p:nvSpPr>
        <p:spPr>
          <a:xfrm>
            <a:off x="374040" y="1389600"/>
            <a:ext cx="33696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0"/>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21"/>
          <p:cNvSpPr txBox="1">
            <a:spLocks noGrp="1"/>
          </p:cNvSpPr>
          <p:nvPr>
            <p:ph type="title"/>
          </p:nvPr>
        </p:nvSpPr>
        <p:spPr>
          <a:xfrm>
            <a:off x="588300" y="450150"/>
            <a:ext cx="76413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21"/>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22"/>
          <p:cNvSpPr/>
          <p:nvPr/>
        </p:nvSpPr>
        <p:spPr>
          <a:xfrm>
            <a:off x="5486400" y="-125"/>
            <a:ext cx="54864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22"/>
          <p:cNvSpPr txBox="1">
            <a:spLocks noGrp="1"/>
          </p:cNvSpPr>
          <p:nvPr>
            <p:ph type="title"/>
          </p:nvPr>
        </p:nvSpPr>
        <p:spPr>
          <a:xfrm>
            <a:off x="318600" y="1233175"/>
            <a:ext cx="48543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22"/>
          <p:cNvSpPr txBox="1">
            <a:spLocks noGrp="1"/>
          </p:cNvSpPr>
          <p:nvPr>
            <p:ph type="subTitle" idx="1"/>
          </p:nvPr>
        </p:nvSpPr>
        <p:spPr>
          <a:xfrm>
            <a:off x="318600" y="2803075"/>
            <a:ext cx="48543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22"/>
          <p:cNvSpPr txBox="1">
            <a:spLocks noGrp="1"/>
          </p:cNvSpPr>
          <p:nvPr>
            <p:ph type="body" idx="2"/>
          </p:nvPr>
        </p:nvSpPr>
        <p:spPr>
          <a:xfrm>
            <a:off x="5927400" y="724075"/>
            <a:ext cx="46044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0" name="Google Shape;40;p22"/>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23"/>
          <p:cNvSpPr txBox="1">
            <a:spLocks noGrp="1"/>
          </p:cNvSpPr>
          <p:nvPr>
            <p:ph type="body" idx="1"/>
          </p:nvPr>
        </p:nvSpPr>
        <p:spPr>
          <a:xfrm>
            <a:off x="374040" y="4230575"/>
            <a:ext cx="71985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23"/>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4"/>
          <p:cNvSpPr txBox="1">
            <a:spLocks noGrp="1"/>
          </p:cNvSpPr>
          <p:nvPr>
            <p:ph type="title"/>
          </p:nvPr>
        </p:nvSpPr>
        <p:spPr>
          <a:xfrm>
            <a:off x="374040" y="445025"/>
            <a:ext cx="10224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4"/>
          <p:cNvSpPr txBox="1">
            <a:spLocks noGrp="1"/>
          </p:cNvSpPr>
          <p:nvPr>
            <p:ph type="body" idx="1"/>
          </p:nvPr>
        </p:nvSpPr>
        <p:spPr>
          <a:xfrm>
            <a:off x="374040" y="1152475"/>
            <a:ext cx="10224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4"/>
          <p:cNvSpPr txBox="1">
            <a:spLocks noGrp="1"/>
          </p:cNvSpPr>
          <p:nvPr>
            <p:ph type="sldNum" idx="12"/>
          </p:nvPr>
        </p:nvSpPr>
        <p:spPr>
          <a:xfrm>
            <a:off x="10166949" y="4663217"/>
            <a:ext cx="6585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hyperlink" Target="http://www.youtube.com/watch?v=n_anMUDecb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
        <p:cNvGrpSpPr/>
        <p:nvPr/>
      </p:nvGrpSpPr>
      <p:grpSpPr>
        <a:xfrm>
          <a:off x="0" y="0"/>
          <a:ext cx="0" cy="0"/>
          <a:chOff x="0" y="0"/>
          <a:chExt cx="0" cy="0"/>
        </a:xfrm>
      </p:grpSpPr>
      <p:sp>
        <p:nvSpPr>
          <p:cNvPr id="55" name="Google Shape;55;p1"/>
          <p:cNvSpPr txBox="1"/>
          <p:nvPr/>
        </p:nvSpPr>
        <p:spPr>
          <a:xfrm>
            <a:off x="2505930" y="229960"/>
            <a:ext cx="5877000" cy="1105800"/>
          </a:xfrm>
          <a:prstGeom prst="rect">
            <a:avLst/>
          </a:prstGeom>
          <a:solidFill>
            <a:srgbClr val="F3F3F3"/>
          </a:solid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3580"/>
              <a:buFont typeface="Arial"/>
              <a:buNone/>
            </a:pPr>
            <a:r>
              <a:rPr lang="en" sz="3580" b="0" i="0" u="none" strike="noStrike" cap="none">
                <a:solidFill>
                  <a:srgbClr val="000000"/>
                </a:solidFill>
                <a:latin typeface="Arial"/>
                <a:ea typeface="Arial"/>
                <a:cs typeface="Arial"/>
                <a:sym typeface="Arial"/>
              </a:rPr>
              <a:t>Japanese-American Culture and Intro to Incarceration</a:t>
            </a:r>
            <a:endParaRPr sz="3580" b="0" i="0" u="none" strike="noStrike" cap="none">
              <a:solidFill>
                <a:srgbClr val="000000"/>
              </a:solidFill>
              <a:latin typeface="Arial"/>
              <a:ea typeface="Arial"/>
              <a:cs typeface="Arial"/>
              <a:sym typeface="Arial"/>
            </a:endParaRPr>
          </a:p>
        </p:txBody>
      </p:sp>
      <p:sp>
        <p:nvSpPr>
          <p:cNvPr id="56" name="Google Shape;56;p1"/>
          <p:cNvSpPr txBox="1"/>
          <p:nvPr/>
        </p:nvSpPr>
        <p:spPr>
          <a:xfrm>
            <a:off x="2505930" y="1565035"/>
            <a:ext cx="5877000" cy="2818800"/>
          </a:xfrm>
          <a:prstGeom prst="rect">
            <a:avLst/>
          </a:prstGeom>
          <a:solidFill>
            <a:srgbClr val="F3F3F3"/>
          </a:solidFill>
          <a:ln>
            <a:noFill/>
          </a:ln>
        </p:spPr>
        <p:txBody>
          <a:bodyPr spcFirstLastPara="1" wrap="square" lIns="91425" tIns="91425" rIns="91425" bIns="91425" anchor="t" anchorCtr="0">
            <a:normAutofit/>
          </a:bodyPr>
          <a:lstStyle/>
          <a:p>
            <a:pPr marL="0" marR="0" lvl="0" indent="0" algn="ctr" rtl="0">
              <a:lnSpc>
                <a:spcPct val="100000"/>
              </a:lnSpc>
              <a:spcBef>
                <a:spcPts val="0"/>
              </a:spcBef>
              <a:spcAft>
                <a:spcPts val="0"/>
              </a:spcAft>
              <a:buClr>
                <a:srgbClr val="000000"/>
              </a:buClr>
              <a:buSzPts val="2800"/>
              <a:buFont typeface="Arial"/>
              <a:buNone/>
            </a:pPr>
            <a:r>
              <a:rPr lang="en" sz="2800" b="1" i="0" u="none" strike="noStrike" cap="none">
                <a:solidFill>
                  <a:srgbClr val="000000"/>
                </a:solidFill>
                <a:latin typeface="Arial"/>
                <a:ea typeface="Arial"/>
                <a:cs typeface="Arial"/>
                <a:sym typeface="Arial"/>
              </a:rPr>
              <a:t>Lesson Objectives:</a:t>
            </a: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en" sz="2800" b="0" i="0" u="none" strike="noStrike" cap="none">
                <a:solidFill>
                  <a:srgbClr val="000000"/>
                </a:solidFill>
                <a:latin typeface="Arial"/>
                <a:ea typeface="Arial"/>
                <a:cs typeface="Arial"/>
                <a:sym typeface="Arial"/>
              </a:rPr>
              <a:t>-Reflect upon our feelings and thoughts in relation to the incarceration of Japanese-Americans during WWII.</a:t>
            </a: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6"/>
        <p:cNvGrpSpPr/>
        <p:nvPr/>
      </p:nvGrpSpPr>
      <p:grpSpPr>
        <a:xfrm>
          <a:off x="0" y="0"/>
          <a:ext cx="0" cy="0"/>
          <a:chOff x="0" y="0"/>
          <a:chExt cx="0" cy="0"/>
        </a:xfrm>
      </p:grpSpPr>
      <p:sp>
        <p:nvSpPr>
          <p:cNvPr id="127" name="Google Shape;127;p10"/>
          <p:cNvSpPr txBox="1">
            <a:spLocks noGrp="1"/>
          </p:cNvSpPr>
          <p:nvPr>
            <p:ph type="ctrTitle"/>
          </p:nvPr>
        </p:nvSpPr>
        <p:spPr>
          <a:xfrm>
            <a:off x="114825" y="144150"/>
            <a:ext cx="2524800" cy="5016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5: Hope </a:t>
            </a:r>
            <a:endParaRPr sz="3540" b="1"/>
          </a:p>
        </p:txBody>
      </p:sp>
      <p:pic>
        <p:nvPicPr>
          <p:cNvPr id="128" name="Google Shape;128;p10"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129" name="Google Shape;129;p10"/>
          <p:cNvSpPr txBox="1">
            <a:spLocks noGrp="1"/>
          </p:cNvSpPr>
          <p:nvPr>
            <p:ph type="ctrTitle"/>
          </p:nvPr>
        </p:nvSpPr>
        <p:spPr>
          <a:xfrm>
            <a:off x="155725" y="1412550"/>
            <a:ext cx="5459700" cy="23184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5: Hope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What are </a:t>
            </a:r>
            <a:r>
              <a:rPr lang="en" sz="2400" u="sng"/>
              <a:t>some feelings or thoughts you have after</a:t>
            </a:r>
            <a:r>
              <a:rPr lang="en" sz="2400"/>
              <a:t> seeing this part of the documentary?</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  </a:t>
            </a:r>
            <a:endParaRPr sz="2400"/>
          </a:p>
        </p:txBody>
      </p:sp>
      <p:sp>
        <p:nvSpPr>
          <p:cNvPr id="130" name="Google Shape;130;p10"/>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21:02 - 23:43</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10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4"/>
        <p:cNvGrpSpPr/>
        <p:nvPr/>
      </p:nvGrpSpPr>
      <p:grpSpPr>
        <a:xfrm>
          <a:off x="0" y="0"/>
          <a:ext cx="0" cy="0"/>
          <a:chOff x="0" y="0"/>
          <a:chExt cx="0" cy="0"/>
        </a:xfrm>
      </p:grpSpPr>
      <p:sp>
        <p:nvSpPr>
          <p:cNvPr id="135" name="Google Shape;135;p11"/>
          <p:cNvSpPr txBox="1">
            <a:spLocks noGrp="1"/>
          </p:cNvSpPr>
          <p:nvPr>
            <p:ph type="ctrTitle"/>
          </p:nvPr>
        </p:nvSpPr>
        <p:spPr>
          <a:xfrm>
            <a:off x="114825" y="124500"/>
            <a:ext cx="2957400" cy="5934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6: Redress </a:t>
            </a:r>
            <a:endParaRPr sz="3540" b="1"/>
          </a:p>
        </p:txBody>
      </p:sp>
      <p:pic>
        <p:nvPicPr>
          <p:cNvPr id="136" name="Google Shape;136;p11"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137" name="Google Shape;137;p11"/>
          <p:cNvSpPr txBox="1">
            <a:spLocks noGrp="1"/>
          </p:cNvSpPr>
          <p:nvPr>
            <p:ph type="ctrTitle"/>
          </p:nvPr>
        </p:nvSpPr>
        <p:spPr>
          <a:xfrm>
            <a:off x="114825" y="1531800"/>
            <a:ext cx="5459700" cy="20799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6: Redress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What </a:t>
            </a:r>
            <a:r>
              <a:rPr lang="en" sz="2400" u="sng"/>
              <a:t>grabbed your attention</a:t>
            </a:r>
            <a:r>
              <a:rPr lang="en" sz="2400"/>
              <a:t> from this part of the documentary?  </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endParaRPr sz="2400"/>
          </a:p>
        </p:txBody>
      </p:sp>
      <p:sp>
        <p:nvSpPr>
          <p:cNvPr id="138" name="Google Shape;138;p11"/>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27:22 - 30:37</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2"/>
        <p:cNvGrpSpPr/>
        <p:nvPr/>
      </p:nvGrpSpPr>
      <p:grpSpPr>
        <a:xfrm>
          <a:off x="0" y="0"/>
          <a:ext cx="0" cy="0"/>
          <a:chOff x="0" y="0"/>
          <a:chExt cx="0" cy="0"/>
        </a:xfrm>
      </p:grpSpPr>
      <p:sp>
        <p:nvSpPr>
          <p:cNvPr id="143" name="Google Shape;143;p12"/>
          <p:cNvSpPr txBox="1">
            <a:spLocks noGrp="1"/>
          </p:cNvSpPr>
          <p:nvPr>
            <p:ph type="ctrTitle"/>
          </p:nvPr>
        </p:nvSpPr>
        <p:spPr>
          <a:xfrm>
            <a:off x="961350" y="363050"/>
            <a:ext cx="9050100" cy="1967100"/>
          </a:xfrm>
          <a:prstGeom prst="rect">
            <a:avLst/>
          </a:prstGeom>
          <a:solidFill>
            <a:srgbClr val="F3F3F3"/>
          </a:solidFill>
          <a:ln>
            <a:noFill/>
          </a:ln>
        </p:spPr>
        <p:txBody>
          <a:bodyPr spcFirstLastPara="1" wrap="square" lIns="91425" tIns="91425" rIns="91425" bIns="91425" anchor="b" anchorCtr="0">
            <a:noAutofit/>
          </a:bodyPr>
          <a:lstStyle/>
          <a:p>
            <a:pPr marL="0" lvl="0" indent="0" algn="ctr" rtl="0">
              <a:lnSpc>
                <a:spcPct val="80000"/>
              </a:lnSpc>
              <a:spcBef>
                <a:spcPts val="0"/>
              </a:spcBef>
              <a:spcAft>
                <a:spcPts val="0"/>
              </a:spcAft>
              <a:buSzPts val="1100"/>
              <a:buNone/>
            </a:pPr>
            <a:r>
              <a:rPr lang="en" sz="2900" b="1" u="sng"/>
              <a:t>Sharing is Caring!</a:t>
            </a:r>
            <a:endParaRPr sz="2900" b="1" u="sng"/>
          </a:p>
          <a:p>
            <a:pPr marL="0" lvl="0" indent="0" algn="ctr" rtl="0">
              <a:lnSpc>
                <a:spcPct val="80000"/>
              </a:lnSpc>
              <a:spcBef>
                <a:spcPts val="0"/>
              </a:spcBef>
              <a:spcAft>
                <a:spcPts val="0"/>
              </a:spcAft>
              <a:buSzPts val="1100"/>
              <a:buNone/>
            </a:pPr>
            <a:endParaRPr sz="2900" b="1"/>
          </a:p>
          <a:p>
            <a:pPr marL="0" lvl="0" indent="0" algn="ctr" rtl="0">
              <a:lnSpc>
                <a:spcPct val="80000"/>
              </a:lnSpc>
              <a:spcBef>
                <a:spcPts val="0"/>
              </a:spcBef>
              <a:spcAft>
                <a:spcPts val="0"/>
              </a:spcAft>
              <a:buSzPts val="1100"/>
              <a:buNone/>
            </a:pPr>
            <a:r>
              <a:rPr lang="en" sz="2900"/>
              <a:t>After watching the documentary,</a:t>
            </a:r>
            <a:r>
              <a:rPr lang="en" sz="2900" b="1"/>
              <a:t> </a:t>
            </a:r>
            <a:r>
              <a:rPr lang="en" sz="2900"/>
              <a:t>what are some of your</a:t>
            </a:r>
            <a:r>
              <a:rPr lang="en" sz="2900" b="1"/>
              <a:t> </a:t>
            </a:r>
            <a:r>
              <a:rPr lang="en" sz="2900"/>
              <a:t>biggest</a:t>
            </a:r>
            <a:r>
              <a:rPr lang="en" sz="2900" b="1"/>
              <a:t> </a:t>
            </a:r>
            <a:r>
              <a:rPr lang="en" sz="2900" u="sng"/>
              <a:t>observations, takeaways, or questions/doubts?</a:t>
            </a:r>
            <a:endParaRPr sz="2900" u="sng"/>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7"/>
        <p:cNvGrpSpPr/>
        <p:nvPr/>
      </p:nvGrpSpPr>
      <p:grpSpPr>
        <a:xfrm>
          <a:off x="0" y="0"/>
          <a:ext cx="0" cy="0"/>
          <a:chOff x="0" y="0"/>
          <a:chExt cx="0" cy="0"/>
        </a:xfrm>
      </p:grpSpPr>
      <p:sp>
        <p:nvSpPr>
          <p:cNvPr id="148" name="Google Shape;148;p13"/>
          <p:cNvSpPr txBox="1">
            <a:spLocks noGrp="1"/>
          </p:cNvSpPr>
          <p:nvPr>
            <p:ph type="ctrTitle"/>
          </p:nvPr>
        </p:nvSpPr>
        <p:spPr>
          <a:xfrm>
            <a:off x="2232825" y="201900"/>
            <a:ext cx="6606300" cy="1335000"/>
          </a:xfrm>
          <a:prstGeom prst="rect">
            <a:avLst/>
          </a:prstGeom>
          <a:solidFill>
            <a:srgbClr val="F3F3F3"/>
          </a:solid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990"/>
              <a:buNone/>
            </a:pPr>
            <a:r>
              <a:rPr lang="en" sz="3580"/>
              <a:t>Did we complete today’s objectives?</a:t>
            </a:r>
            <a:endParaRPr sz="3580"/>
          </a:p>
        </p:txBody>
      </p:sp>
      <p:sp>
        <p:nvSpPr>
          <p:cNvPr id="149" name="Google Shape;149;p13"/>
          <p:cNvSpPr txBox="1">
            <a:spLocks noGrp="1"/>
          </p:cNvSpPr>
          <p:nvPr>
            <p:ph type="subTitle" idx="1"/>
          </p:nvPr>
        </p:nvSpPr>
        <p:spPr>
          <a:xfrm>
            <a:off x="2547900" y="1924500"/>
            <a:ext cx="5877000" cy="2818800"/>
          </a:xfrm>
          <a:prstGeom prst="rect">
            <a:avLst/>
          </a:prstGeom>
          <a:solidFill>
            <a:srgbClr val="F3F3F3"/>
          </a:solid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Clr>
                <a:schemeClr val="dk1"/>
              </a:buClr>
              <a:buSzPts val="1100"/>
              <a:buFont typeface="Arial"/>
              <a:buNone/>
            </a:pPr>
            <a:r>
              <a:rPr lang="en" b="1">
                <a:solidFill>
                  <a:schemeClr val="dk1"/>
                </a:solidFill>
              </a:rPr>
              <a:t>Lesson Objectives: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ctr" rtl="0">
              <a:lnSpc>
                <a:spcPct val="100000"/>
              </a:lnSpc>
              <a:spcBef>
                <a:spcPts val="0"/>
              </a:spcBef>
              <a:spcAft>
                <a:spcPts val="0"/>
              </a:spcAft>
              <a:buClr>
                <a:schemeClr val="dk1"/>
              </a:buClr>
              <a:buSzPts val="1100"/>
              <a:buFont typeface="Arial"/>
              <a:buNone/>
            </a:pPr>
            <a:r>
              <a:rPr lang="en">
                <a:solidFill>
                  <a:schemeClr val="dk1"/>
                </a:solidFill>
              </a:rPr>
              <a:t>-Reflect upon our feelings and thoughts in relation to the incarceration of Japanese-Americans during WWII.</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1"/>
        <p:cNvGrpSpPr/>
        <p:nvPr/>
      </p:nvGrpSpPr>
      <p:grpSpPr>
        <a:xfrm>
          <a:off x="0" y="0"/>
          <a:ext cx="0" cy="0"/>
          <a:chOff x="0" y="0"/>
          <a:chExt cx="0" cy="0"/>
        </a:xfrm>
      </p:grpSpPr>
      <p:sp>
        <p:nvSpPr>
          <p:cNvPr id="62" name="Google Shape;62;p2"/>
          <p:cNvSpPr txBox="1">
            <a:spLocks noGrp="1"/>
          </p:cNvSpPr>
          <p:nvPr>
            <p:ph type="ctrTitle"/>
          </p:nvPr>
        </p:nvSpPr>
        <p:spPr>
          <a:xfrm>
            <a:off x="70825" y="65500"/>
            <a:ext cx="3859200" cy="9324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Japanese Immigrant Naming Tradition</a:t>
            </a:r>
            <a:endParaRPr sz="3540" b="1"/>
          </a:p>
        </p:txBody>
      </p:sp>
      <p:sp>
        <p:nvSpPr>
          <p:cNvPr id="63" name="Google Shape;63;p2"/>
          <p:cNvSpPr txBox="1">
            <a:spLocks noGrp="1"/>
          </p:cNvSpPr>
          <p:nvPr>
            <p:ph type="ctrTitle"/>
          </p:nvPr>
        </p:nvSpPr>
        <p:spPr>
          <a:xfrm>
            <a:off x="70825" y="1324650"/>
            <a:ext cx="10807500" cy="37578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5200"/>
              <a:buNone/>
            </a:pPr>
            <a:r>
              <a:rPr lang="en" sz="1800"/>
              <a:t>The </a:t>
            </a:r>
            <a:r>
              <a:rPr lang="en" sz="1800">
                <a:highlight>
                  <a:srgbClr val="FFFF00"/>
                </a:highlight>
              </a:rPr>
              <a:t>nomenclature</a:t>
            </a:r>
            <a:r>
              <a:rPr lang="en" sz="1800"/>
              <a:t> for each generation is explained below: </a:t>
            </a:r>
            <a:endParaRPr sz="1800"/>
          </a:p>
          <a:p>
            <a:pPr marL="0" lvl="0" indent="0" algn="l" rtl="0">
              <a:lnSpc>
                <a:spcPct val="100000"/>
              </a:lnSpc>
              <a:spcBef>
                <a:spcPts val="0"/>
              </a:spcBef>
              <a:spcAft>
                <a:spcPts val="0"/>
              </a:spcAft>
              <a:buSzPts val="5200"/>
              <a:buNone/>
            </a:pPr>
            <a:r>
              <a:rPr lang="en" sz="1800" b="1"/>
              <a:t>Combine one of the Japanese numbers</a:t>
            </a:r>
            <a:r>
              <a:rPr lang="en" sz="1800"/>
              <a:t> corresponding to the generation </a:t>
            </a:r>
            <a:r>
              <a:rPr lang="en" sz="1800" b="1"/>
              <a:t>with the Japanese word for generation</a:t>
            </a:r>
            <a:r>
              <a:rPr lang="en" sz="1800"/>
              <a:t> (sei 世). →</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600" b="1"/>
              <a:t>Issei </a:t>
            </a:r>
            <a:r>
              <a:rPr lang="en" sz="1150">
                <a:solidFill>
                  <a:srgbClr val="202122"/>
                </a:solidFill>
                <a:highlight>
                  <a:srgbClr val="F8F9FA"/>
                </a:highlight>
              </a:rPr>
              <a:t>一世</a:t>
            </a:r>
            <a:r>
              <a:rPr lang="en" sz="1600"/>
              <a:t>: The generation of people </a:t>
            </a:r>
            <a:r>
              <a:rPr lang="en" sz="1600" u="sng"/>
              <a:t>born in Japan</a:t>
            </a:r>
            <a:r>
              <a:rPr lang="en" sz="1600"/>
              <a:t> who later migrated to another country.</a:t>
            </a:r>
            <a:endParaRPr sz="1600"/>
          </a:p>
          <a:p>
            <a:pPr marL="0" lvl="0" indent="0" algn="l" rtl="0">
              <a:lnSpc>
                <a:spcPct val="100000"/>
              </a:lnSpc>
              <a:spcBef>
                <a:spcPts val="0"/>
              </a:spcBef>
              <a:spcAft>
                <a:spcPts val="0"/>
              </a:spcAft>
              <a:buSzPts val="5200"/>
              <a:buNone/>
            </a:pPr>
            <a:endParaRPr sz="1600"/>
          </a:p>
          <a:p>
            <a:pPr marL="0" lvl="0" indent="0" algn="l" rtl="0">
              <a:lnSpc>
                <a:spcPct val="100000"/>
              </a:lnSpc>
              <a:spcBef>
                <a:spcPts val="0"/>
              </a:spcBef>
              <a:spcAft>
                <a:spcPts val="0"/>
              </a:spcAft>
              <a:buSzPts val="5200"/>
              <a:buNone/>
            </a:pPr>
            <a:r>
              <a:rPr lang="en" sz="1600" b="1"/>
              <a:t>Nisei </a:t>
            </a:r>
            <a:r>
              <a:rPr lang="en" sz="1150">
                <a:solidFill>
                  <a:srgbClr val="202122"/>
                </a:solidFill>
                <a:highlight>
                  <a:srgbClr val="F8F9FA"/>
                </a:highlight>
              </a:rPr>
              <a:t>二世</a:t>
            </a:r>
            <a:r>
              <a:rPr lang="en" sz="1600"/>
              <a:t>: The generation of people </a:t>
            </a:r>
            <a:r>
              <a:rPr lang="en" sz="1600" u="sng"/>
              <a:t>born outside Japan to at least one Issei</a:t>
            </a:r>
            <a:r>
              <a:rPr lang="en" sz="1600"/>
              <a:t> parent.</a:t>
            </a:r>
            <a:endParaRPr sz="1600"/>
          </a:p>
          <a:p>
            <a:pPr marL="0" lvl="0" indent="0" algn="l" rtl="0">
              <a:lnSpc>
                <a:spcPct val="100000"/>
              </a:lnSpc>
              <a:spcBef>
                <a:spcPts val="0"/>
              </a:spcBef>
              <a:spcAft>
                <a:spcPts val="0"/>
              </a:spcAft>
              <a:buSzPts val="5200"/>
              <a:buNone/>
            </a:pPr>
            <a:endParaRPr sz="1600"/>
          </a:p>
          <a:p>
            <a:pPr marL="0" lvl="0" indent="0" algn="l" rtl="0">
              <a:lnSpc>
                <a:spcPct val="100000"/>
              </a:lnSpc>
              <a:spcBef>
                <a:spcPts val="0"/>
              </a:spcBef>
              <a:spcAft>
                <a:spcPts val="0"/>
              </a:spcAft>
              <a:buSzPts val="5200"/>
              <a:buNone/>
            </a:pPr>
            <a:r>
              <a:rPr lang="en" sz="1600" b="1"/>
              <a:t>Sansei </a:t>
            </a:r>
            <a:r>
              <a:rPr lang="en" sz="1150">
                <a:solidFill>
                  <a:srgbClr val="202122"/>
                </a:solidFill>
                <a:highlight>
                  <a:srgbClr val="F8F9FA"/>
                </a:highlight>
              </a:rPr>
              <a:t>三世</a:t>
            </a:r>
            <a:r>
              <a:rPr lang="en" sz="1600"/>
              <a:t>: The generation of people </a:t>
            </a:r>
            <a:r>
              <a:rPr lang="en" sz="1600" u="sng"/>
              <a:t>born to at least one Nisei</a:t>
            </a:r>
            <a:r>
              <a:rPr lang="en" sz="1600"/>
              <a:t> parent.</a:t>
            </a:r>
            <a:endParaRPr sz="1600"/>
          </a:p>
          <a:p>
            <a:pPr marL="0" lvl="0" indent="0" algn="l" rtl="0">
              <a:lnSpc>
                <a:spcPct val="100000"/>
              </a:lnSpc>
              <a:spcBef>
                <a:spcPts val="0"/>
              </a:spcBef>
              <a:spcAft>
                <a:spcPts val="0"/>
              </a:spcAft>
              <a:buSzPts val="5200"/>
              <a:buNone/>
            </a:pPr>
            <a:endParaRPr sz="1600"/>
          </a:p>
          <a:p>
            <a:pPr marL="0" lvl="0" indent="0" algn="l" rtl="0">
              <a:lnSpc>
                <a:spcPct val="100000"/>
              </a:lnSpc>
              <a:spcBef>
                <a:spcPts val="0"/>
              </a:spcBef>
              <a:spcAft>
                <a:spcPts val="0"/>
              </a:spcAft>
              <a:buSzPts val="5200"/>
              <a:buNone/>
            </a:pPr>
            <a:r>
              <a:rPr lang="en" sz="1600" b="1"/>
              <a:t>Yonsei </a:t>
            </a:r>
            <a:r>
              <a:rPr lang="en" sz="1150">
                <a:solidFill>
                  <a:srgbClr val="202122"/>
                </a:solidFill>
                <a:highlight>
                  <a:srgbClr val="F8F9FA"/>
                </a:highlight>
              </a:rPr>
              <a:t>四世</a:t>
            </a:r>
            <a:r>
              <a:rPr lang="en" sz="1600"/>
              <a:t>: The generation of people </a:t>
            </a:r>
            <a:r>
              <a:rPr lang="en" sz="1600" u="sng"/>
              <a:t>born to at least one Sansei</a:t>
            </a:r>
            <a:r>
              <a:rPr lang="en" sz="1600"/>
              <a:t> parent.</a:t>
            </a:r>
            <a:endParaRPr sz="1600"/>
          </a:p>
          <a:p>
            <a:pPr marL="0" lvl="0" indent="0" algn="l" rtl="0">
              <a:lnSpc>
                <a:spcPct val="100000"/>
              </a:lnSpc>
              <a:spcBef>
                <a:spcPts val="0"/>
              </a:spcBef>
              <a:spcAft>
                <a:spcPts val="0"/>
              </a:spcAft>
              <a:buSzPts val="5200"/>
              <a:buNone/>
            </a:pPr>
            <a:endParaRPr sz="1600"/>
          </a:p>
          <a:p>
            <a:pPr marL="0" lvl="0" indent="0" algn="l" rtl="0">
              <a:lnSpc>
                <a:spcPct val="100000"/>
              </a:lnSpc>
              <a:spcBef>
                <a:spcPts val="0"/>
              </a:spcBef>
              <a:spcAft>
                <a:spcPts val="0"/>
              </a:spcAft>
              <a:buSzPts val="5200"/>
              <a:buNone/>
            </a:pPr>
            <a:r>
              <a:rPr lang="en" sz="1600" b="1"/>
              <a:t>Gosei </a:t>
            </a:r>
            <a:r>
              <a:rPr lang="en" sz="1150">
                <a:solidFill>
                  <a:srgbClr val="202122"/>
                </a:solidFill>
                <a:highlight>
                  <a:srgbClr val="F8F9FA"/>
                </a:highlight>
              </a:rPr>
              <a:t>五世</a:t>
            </a:r>
            <a:r>
              <a:rPr lang="en" sz="1600"/>
              <a:t>: The generation of people </a:t>
            </a:r>
            <a:r>
              <a:rPr lang="en" sz="1600" u="sng"/>
              <a:t>born to at least one Yonsei</a:t>
            </a:r>
            <a:r>
              <a:rPr lang="en" sz="1600"/>
              <a:t> parent.</a:t>
            </a:r>
            <a:endParaRPr sz="1900"/>
          </a:p>
        </p:txBody>
      </p:sp>
      <p:pic>
        <p:nvPicPr>
          <p:cNvPr id="64" name="Google Shape;64;p2"/>
          <p:cNvPicPr preferRelativeResize="0"/>
          <p:nvPr/>
        </p:nvPicPr>
        <p:blipFill rotWithShape="1">
          <a:blip r:embed="rId4">
            <a:alphaModFix/>
          </a:blip>
          <a:srcRect/>
          <a:stretch/>
        </p:blipFill>
        <p:spPr>
          <a:xfrm>
            <a:off x="5355425" y="65500"/>
            <a:ext cx="5084300" cy="1183150"/>
          </a:xfrm>
          <a:prstGeom prst="rect">
            <a:avLst/>
          </a:prstGeom>
          <a:noFill/>
          <a:ln>
            <a:noFill/>
          </a:ln>
        </p:spPr>
      </p:pic>
      <p:pic>
        <p:nvPicPr>
          <p:cNvPr id="65" name="Google Shape;65;p2"/>
          <p:cNvPicPr preferRelativeResize="0"/>
          <p:nvPr/>
        </p:nvPicPr>
        <p:blipFill rotWithShape="1">
          <a:blip r:embed="rId5">
            <a:alphaModFix/>
          </a:blip>
          <a:srcRect/>
          <a:stretch/>
        </p:blipFill>
        <p:spPr>
          <a:xfrm>
            <a:off x="7949000" y="2966776"/>
            <a:ext cx="2672650" cy="1816575"/>
          </a:xfrm>
          <a:prstGeom prst="rect">
            <a:avLst/>
          </a:prstGeom>
          <a:noFill/>
          <a:ln>
            <a:noFill/>
          </a:ln>
        </p:spPr>
      </p:pic>
      <p:sp>
        <p:nvSpPr>
          <p:cNvPr id="66" name="Google Shape;66;p2"/>
          <p:cNvSpPr txBox="1"/>
          <p:nvPr/>
        </p:nvSpPr>
        <p:spPr>
          <a:xfrm>
            <a:off x="8036025" y="4730700"/>
            <a:ext cx="2466600" cy="351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0" i="0" u="none" strike="noStrike" cap="none">
                <a:solidFill>
                  <a:schemeClr val="dk2"/>
                </a:solidFill>
                <a:latin typeface="Arial"/>
                <a:ea typeface="Arial"/>
                <a:cs typeface="Arial"/>
                <a:sym typeface="Arial"/>
              </a:rPr>
              <a:t>Sansei, Nisei, and Yonsei</a:t>
            </a:r>
            <a:endParaRPr sz="1300" b="0" i="0" u="none" strike="noStrike" cap="none">
              <a:solidFill>
                <a:schemeClr val="dk2"/>
              </a:solidFill>
              <a:latin typeface="Arial"/>
              <a:ea typeface="Arial"/>
              <a:cs typeface="Arial"/>
              <a:sym typeface="Arial"/>
            </a:endParaRPr>
          </a:p>
        </p:txBody>
      </p:sp>
      <p:pic>
        <p:nvPicPr>
          <p:cNvPr id="67" name="Google Shape;67;p2"/>
          <p:cNvPicPr preferRelativeResize="0"/>
          <p:nvPr/>
        </p:nvPicPr>
        <p:blipFill rotWithShape="1">
          <a:blip r:embed="rId6">
            <a:alphaModFix/>
          </a:blip>
          <a:srcRect/>
          <a:stretch/>
        </p:blipFill>
        <p:spPr>
          <a:xfrm>
            <a:off x="7949000" y="2778862"/>
            <a:ext cx="2672650" cy="2004487"/>
          </a:xfrm>
          <a:prstGeom prst="rect">
            <a:avLst/>
          </a:prstGeom>
          <a:noFill/>
          <a:ln>
            <a:noFill/>
          </a:ln>
        </p:spPr>
      </p:pic>
      <p:sp>
        <p:nvSpPr>
          <p:cNvPr id="68" name="Google Shape;68;p2"/>
          <p:cNvSpPr txBox="1"/>
          <p:nvPr/>
        </p:nvSpPr>
        <p:spPr>
          <a:xfrm>
            <a:off x="8052025" y="4730700"/>
            <a:ext cx="2466600" cy="351900"/>
          </a:xfrm>
          <a:prstGeom prst="rect">
            <a:avLst/>
          </a:prstGeom>
          <a:solidFill>
            <a:schemeClr val="dk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0" i="0" u="none" strike="noStrike" cap="none">
                <a:solidFill>
                  <a:schemeClr val="lt1"/>
                </a:solidFill>
                <a:latin typeface="Arial"/>
                <a:ea typeface="Arial"/>
                <a:cs typeface="Arial"/>
                <a:sym typeface="Arial"/>
              </a:rPr>
              <a:t>Yonsei with Gosei Children</a:t>
            </a:r>
            <a:endParaRPr sz="13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animEffect transition="in" filter="fade">
                                      <p:cBhvr>
                                        <p:cTn id="7" dur="1000"/>
                                        <p:tgtEl>
                                          <p:spTgt spid="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
                                            <p:txEl>
                                              <p:pRg st="1" end="1"/>
                                            </p:txEl>
                                          </p:spTgt>
                                        </p:tgtEl>
                                        <p:attrNameLst>
                                          <p:attrName>style.visibility</p:attrName>
                                        </p:attrNameLst>
                                      </p:cBhvr>
                                      <p:to>
                                        <p:strVal val="visible"/>
                                      </p:to>
                                    </p:set>
                                    <p:animEffect transition="in" filter="fade">
                                      <p:cBhvr>
                                        <p:cTn id="12" dur="1000"/>
                                        <p:tgtEl>
                                          <p:spTgt spid="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
                                            <p:txEl>
                                              <p:pRg st="2" end="2"/>
                                            </p:txEl>
                                          </p:spTgt>
                                        </p:tgtEl>
                                        <p:attrNameLst>
                                          <p:attrName>style.visibility</p:attrName>
                                        </p:attrNameLst>
                                      </p:cBhvr>
                                      <p:to>
                                        <p:strVal val="visible"/>
                                      </p:to>
                                    </p:set>
                                    <p:animEffect transition="in" filter="fade">
                                      <p:cBhvr>
                                        <p:cTn id="17" dur="1000"/>
                                        <p:tgtEl>
                                          <p:spTgt spid="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
                                            <p:txEl>
                                              <p:pRg st="3" end="3"/>
                                            </p:txEl>
                                          </p:spTgt>
                                        </p:tgtEl>
                                        <p:attrNameLst>
                                          <p:attrName>style.visibility</p:attrName>
                                        </p:attrNameLst>
                                      </p:cBhvr>
                                      <p:to>
                                        <p:strVal val="visible"/>
                                      </p:to>
                                    </p:set>
                                    <p:animEffect transition="in" filter="fade">
                                      <p:cBhvr>
                                        <p:cTn id="22" dur="1000"/>
                                        <p:tgtEl>
                                          <p:spTgt spid="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3">
                                            <p:txEl>
                                              <p:pRg st="4" end="4"/>
                                            </p:txEl>
                                          </p:spTgt>
                                        </p:tgtEl>
                                        <p:attrNameLst>
                                          <p:attrName>style.visibility</p:attrName>
                                        </p:attrNameLst>
                                      </p:cBhvr>
                                      <p:to>
                                        <p:strVal val="visible"/>
                                      </p:to>
                                    </p:set>
                                    <p:animEffect transition="in" filter="fade">
                                      <p:cBhvr>
                                        <p:cTn id="27" dur="1000"/>
                                        <p:tgtEl>
                                          <p:spTgt spid="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3">
                                            <p:txEl>
                                              <p:pRg st="5" end="5"/>
                                            </p:txEl>
                                          </p:spTgt>
                                        </p:tgtEl>
                                        <p:attrNameLst>
                                          <p:attrName>style.visibility</p:attrName>
                                        </p:attrNameLst>
                                      </p:cBhvr>
                                      <p:to>
                                        <p:strVal val="visible"/>
                                      </p:to>
                                    </p:set>
                                    <p:animEffect transition="in" filter="fade">
                                      <p:cBhvr>
                                        <p:cTn id="32" dur="1000"/>
                                        <p:tgtEl>
                                          <p:spTgt spid="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3">
                                            <p:txEl>
                                              <p:pRg st="6" end="6"/>
                                            </p:txEl>
                                          </p:spTgt>
                                        </p:tgtEl>
                                        <p:attrNameLst>
                                          <p:attrName>style.visibility</p:attrName>
                                        </p:attrNameLst>
                                      </p:cBhvr>
                                      <p:to>
                                        <p:strVal val="visible"/>
                                      </p:to>
                                    </p:set>
                                    <p:animEffect transition="in" filter="fade">
                                      <p:cBhvr>
                                        <p:cTn id="37" dur="1000"/>
                                        <p:tgtEl>
                                          <p:spTgt spid="6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3">
                                            <p:txEl>
                                              <p:pRg st="7" end="7"/>
                                            </p:txEl>
                                          </p:spTgt>
                                        </p:tgtEl>
                                        <p:attrNameLst>
                                          <p:attrName>style.visibility</p:attrName>
                                        </p:attrNameLst>
                                      </p:cBhvr>
                                      <p:to>
                                        <p:strVal val="visible"/>
                                      </p:to>
                                    </p:set>
                                    <p:animEffect transition="in" filter="fade">
                                      <p:cBhvr>
                                        <p:cTn id="42" dur="1000"/>
                                        <p:tgtEl>
                                          <p:spTgt spid="6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3">
                                            <p:txEl>
                                              <p:pRg st="8" end="8"/>
                                            </p:txEl>
                                          </p:spTgt>
                                        </p:tgtEl>
                                        <p:attrNameLst>
                                          <p:attrName>style.visibility</p:attrName>
                                        </p:attrNameLst>
                                      </p:cBhvr>
                                      <p:to>
                                        <p:strVal val="visible"/>
                                      </p:to>
                                    </p:set>
                                    <p:animEffect transition="in" filter="fade">
                                      <p:cBhvr>
                                        <p:cTn id="47" dur="1000"/>
                                        <p:tgtEl>
                                          <p:spTgt spid="6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3">
                                            <p:txEl>
                                              <p:pRg st="9" end="9"/>
                                            </p:txEl>
                                          </p:spTgt>
                                        </p:tgtEl>
                                        <p:attrNameLst>
                                          <p:attrName>style.visibility</p:attrName>
                                        </p:attrNameLst>
                                      </p:cBhvr>
                                      <p:to>
                                        <p:strVal val="visible"/>
                                      </p:to>
                                    </p:set>
                                    <p:animEffect transition="in" filter="fade">
                                      <p:cBhvr>
                                        <p:cTn id="52" dur="1000"/>
                                        <p:tgtEl>
                                          <p:spTgt spid="6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3">
                                            <p:txEl>
                                              <p:pRg st="10" end="10"/>
                                            </p:txEl>
                                          </p:spTgt>
                                        </p:tgtEl>
                                        <p:attrNameLst>
                                          <p:attrName>style.visibility</p:attrName>
                                        </p:attrNameLst>
                                      </p:cBhvr>
                                      <p:to>
                                        <p:strVal val="visible"/>
                                      </p:to>
                                    </p:set>
                                    <p:animEffect transition="in" filter="fade">
                                      <p:cBhvr>
                                        <p:cTn id="57" dur="1000"/>
                                        <p:tgtEl>
                                          <p:spTgt spid="6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3">
                                            <p:txEl>
                                              <p:pRg st="11" end="11"/>
                                            </p:txEl>
                                          </p:spTgt>
                                        </p:tgtEl>
                                        <p:attrNameLst>
                                          <p:attrName>style.visibility</p:attrName>
                                        </p:attrNameLst>
                                      </p:cBhvr>
                                      <p:to>
                                        <p:strVal val="visible"/>
                                      </p:to>
                                    </p:set>
                                    <p:animEffect transition="in" filter="fade">
                                      <p:cBhvr>
                                        <p:cTn id="62" dur="1000"/>
                                        <p:tgtEl>
                                          <p:spTgt spid="6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6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6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2"/>
        <p:cNvGrpSpPr/>
        <p:nvPr/>
      </p:nvGrpSpPr>
      <p:grpSpPr>
        <a:xfrm>
          <a:off x="0" y="0"/>
          <a:ext cx="0" cy="0"/>
          <a:chOff x="0" y="0"/>
          <a:chExt cx="0" cy="0"/>
        </a:xfrm>
      </p:grpSpPr>
      <p:sp>
        <p:nvSpPr>
          <p:cNvPr id="73" name="Google Shape;73;p3"/>
          <p:cNvSpPr txBox="1">
            <a:spLocks noGrp="1"/>
          </p:cNvSpPr>
          <p:nvPr>
            <p:ph type="ctrTitle"/>
          </p:nvPr>
        </p:nvSpPr>
        <p:spPr>
          <a:xfrm>
            <a:off x="70825" y="65500"/>
            <a:ext cx="5243700" cy="9324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Japanese-American Social Structure:</a:t>
            </a:r>
            <a:r>
              <a:rPr lang="en" sz="2900"/>
              <a:t> Background</a:t>
            </a:r>
            <a:endParaRPr sz="3540"/>
          </a:p>
        </p:txBody>
      </p:sp>
      <p:sp>
        <p:nvSpPr>
          <p:cNvPr id="74" name="Google Shape;74;p3"/>
          <p:cNvSpPr txBox="1">
            <a:spLocks noGrp="1"/>
          </p:cNvSpPr>
          <p:nvPr>
            <p:ph type="ctrTitle"/>
          </p:nvPr>
        </p:nvSpPr>
        <p:spPr>
          <a:xfrm>
            <a:off x="70825" y="1144050"/>
            <a:ext cx="5243700" cy="34743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5200"/>
              <a:buNone/>
            </a:pPr>
            <a:r>
              <a:rPr lang="en" sz="1800"/>
              <a:t>When the </a:t>
            </a:r>
            <a:r>
              <a:rPr lang="en" sz="1800" b="1"/>
              <a:t>United States of America was 75 years old</a:t>
            </a:r>
            <a:r>
              <a:rPr lang="en" sz="1800"/>
              <a:t>, accumulating territory west across the resource-rich continent of North America, </a:t>
            </a:r>
            <a:r>
              <a:rPr lang="en" sz="1800" b="1"/>
              <a:t>Japan had been a stable realm for 2,500 years</a:t>
            </a:r>
            <a:r>
              <a:rPr lang="en" sz="1800"/>
              <a:t>.</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a:t>The Japanese established the pre-eminent and unifying goal of the state</a:t>
            </a:r>
            <a:r>
              <a:rPr lang="en" sz="1800" b="1"/>
              <a:t>, the attainment of “Wa” - consensus and harmony. </a:t>
            </a:r>
            <a:endParaRPr sz="1800" b="1"/>
          </a:p>
          <a:p>
            <a:pPr marL="0" lvl="0" indent="0" algn="l" rtl="0">
              <a:lnSpc>
                <a:spcPct val="100000"/>
              </a:lnSpc>
              <a:spcBef>
                <a:spcPts val="0"/>
              </a:spcBef>
              <a:spcAft>
                <a:spcPts val="0"/>
              </a:spcAft>
              <a:buSzPts val="5200"/>
              <a:buNone/>
            </a:pPr>
            <a:endParaRPr sz="1800" b="1"/>
          </a:p>
          <a:p>
            <a:pPr marL="0" lvl="0" indent="0" algn="l" rtl="0">
              <a:lnSpc>
                <a:spcPct val="100000"/>
              </a:lnSpc>
              <a:spcBef>
                <a:spcPts val="0"/>
              </a:spcBef>
              <a:spcAft>
                <a:spcPts val="0"/>
              </a:spcAft>
              <a:buSzPts val="5200"/>
              <a:buNone/>
            </a:pPr>
            <a:r>
              <a:rPr lang="en" sz="1800"/>
              <a:t>“Wa” is considered</a:t>
            </a:r>
            <a:r>
              <a:rPr lang="en" sz="1800" b="1"/>
              <a:t> integral to Japanese society </a:t>
            </a:r>
            <a:r>
              <a:rPr lang="en" sz="1800"/>
              <a:t>and derives from </a:t>
            </a:r>
            <a:r>
              <a:rPr lang="en" sz="1800" b="1"/>
              <a:t>traditional Japanese family values.</a:t>
            </a:r>
            <a:endParaRPr sz="1800" b="1"/>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Clr>
                <a:schemeClr val="dk1"/>
              </a:buClr>
              <a:buSzPts val="1100"/>
              <a:buFont typeface="Arial"/>
              <a:buNone/>
            </a:pPr>
            <a:endParaRPr sz="1800" u="sng"/>
          </a:p>
        </p:txBody>
      </p:sp>
      <p:sp>
        <p:nvSpPr>
          <p:cNvPr id="75" name="Google Shape;75;p3"/>
          <p:cNvSpPr txBox="1">
            <a:spLocks noGrp="1"/>
          </p:cNvSpPr>
          <p:nvPr>
            <p:ph type="ctrTitle"/>
          </p:nvPr>
        </p:nvSpPr>
        <p:spPr>
          <a:xfrm>
            <a:off x="5520863" y="55500"/>
            <a:ext cx="4632600" cy="28302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5200"/>
              <a:buNone/>
            </a:pPr>
            <a:r>
              <a:rPr lang="en" sz="1800"/>
              <a:t>                            </a:t>
            </a:r>
            <a:r>
              <a:rPr lang="en" sz="1800" u="sng"/>
              <a:t>1570 A.D.</a:t>
            </a:r>
            <a:endParaRPr sz="1800" u="sng"/>
          </a:p>
        </p:txBody>
      </p:sp>
      <p:pic>
        <p:nvPicPr>
          <p:cNvPr id="76" name="Google Shape;76;p3"/>
          <p:cNvPicPr preferRelativeResize="0"/>
          <p:nvPr/>
        </p:nvPicPr>
        <p:blipFill rotWithShape="1">
          <a:blip r:embed="rId4">
            <a:alphaModFix/>
          </a:blip>
          <a:srcRect/>
          <a:stretch/>
        </p:blipFill>
        <p:spPr>
          <a:xfrm>
            <a:off x="5560325" y="102600"/>
            <a:ext cx="4553676" cy="2736000"/>
          </a:xfrm>
          <a:prstGeom prst="rect">
            <a:avLst/>
          </a:prstGeom>
          <a:noFill/>
          <a:ln>
            <a:noFill/>
          </a:ln>
        </p:spPr>
      </p:pic>
      <p:pic>
        <p:nvPicPr>
          <p:cNvPr id="77" name="Google Shape;77;p3"/>
          <p:cNvPicPr preferRelativeResize="0"/>
          <p:nvPr/>
        </p:nvPicPr>
        <p:blipFill rotWithShape="1">
          <a:blip r:embed="rId5">
            <a:alphaModFix/>
          </a:blip>
          <a:srcRect/>
          <a:stretch/>
        </p:blipFill>
        <p:spPr>
          <a:xfrm>
            <a:off x="8057698" y="2679125"/>
            <a:ext cx="2682101" cy="23778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animEffect transition="in" filter="fade">
                                      <p:cBhvr>
                                        <p:cTn id="7" dur="1000"/>
                                        <p:tgtEl>
                                          <p:spTgt spid="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4">
                                            <p:txEl>
                                              <p:pRg st="1" end="1"/>
                                            </p:txEl>
                                          </p:spTgt>
                                        </p:tgtEl>
                                        <p:attrNameLst>
                                          <p:attrName>style.visibility</p:attrName>
                                        </p:attrNameLst>
                                      </p:cBhvr>
                                      <p:to>
                                        <p:strVal val="visible"/>
                                      </p:to>
                                    </p:set>
                                    <p:animEffect transition="in" filter="fade">
                                      <p:cBhvr>
                                        <p:cTn id="12" dur="1000"/>
                                        <p:tgtEl>
                                          <p:spTgt spid="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4">
                                            <p:txEl>
                                              <p:pRg st="2" end="2"/>
                                            </p:txEl>
                                          </p:spTgt>
                                        </p:tgtEl>
                                        <p:attrNameLst>
                                          <p:attrName>style.visibility</p:attrName>
                                        </p:attrNameLst>
                                      </p:cBhvr>
                                      <p:to>
                                        <p:strVal val="visible"/>
                                      </p:to>
                                    </p:set>
                                    <p:animEffect transition="in" filter="fade">
                                      <p:cBhvr>
                                        <p:cTn id="17" dur="1000"/>
                                        <p:tgtEl>
                                          <p:spTgt spid="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4">
                                            <p:txEl>
                                              <p:pRg st="3" end="3"/>
                                            </p:txEl>
                                          </p:spTgt>
                                        </p:tgtEl>
                                        <p:attrNameLst>
                                          <p:attrName>style.visibility</p:attrName>
                                        </p:attrNameLst>
                                      </p:cBhvr>
                                      <p:to>
                                        <p:strVal val="visible"/>
                                      </p:to>
                                    </p:set>
                                    <p:animEffect transition="in" filter="fade">
                                      <p:cBhvr>
                                        <p:cTn id="22" dur="1000"/>
                                        <p:tgtEl>
                                          <p:spTgt spid="7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4">
                                            <p:txEl>
                                              <p:pRg st="4" end="4"/>
                                            </p:txEl>
                                          </p:spTgt>
                                        </p:tgtEl>
                                        <p:attrNameLst>
                                          <p:attrName>style.visibility</p:attrName>
                                        </p:attrNameLst>
                                      </p:cBhvr>
                                      <p:to>
                                        <p:strVal val="visible"/>
                                      </p:to>
                                    </p:set>
                                    <p:animEffect transition="in" filter="fade">
                                      <p:cBhvr>
                                        <p:cTn id="27" dur="1000"/>
                                        <p:tgtEl>
                                          <p:spTgt spid="7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4">
                                            <p:txEl>
                                              <p:pRg st="5" end="5"/>
                                            </p:txEl>
                                          </p:spTgt>
                                        </p:tgtEl>
                                        <p:attrNameLst>
                                          <p:attrName>style.visibility</p:attrName>
                                        </p:attrNameLst>
                                      </p:cBhvr>
                                      <p:to>
                                        <p:strVal val="visible"/>
                                      </p:to>
                                    </p:set>
                                    <p:animEffect transition="in" filter="fade">
                                      <p:cBhvr>
                                        <p:cTn id="32" dur="1000"/>
                                        <p:tgtEl>
                                          <p:spTgt spid="7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4">
                                            <p:txEl>
                                              <p:pRg st="6" end="6"/>
                                            </p:txEl>
                                          </p:spTgt>
                                        </p:tgtEl>
                                        <p:attrNameLst>
                                          <p:attrName>style.visibility</p:attrName>
                                        </p:attrNameLst>
                                      </p:cBhvr>
                                      <p:to>
                                        <p:strVal val="visible"/>
                                      </p:to>
                                    </p:set>
                                    <p:animEffect transition="in" filter="fade">
                                      <p:cBhvr>
                                        <p:cTn id="37" dur="1000"/>
                                        <p:tgtEl>
                                          <p:spTgt spid="7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1"/>
        <p:cNvGrpSpPr/>
        <p:nvPr/>
      </p:nvGrpSpPr>
      <p:grpSpPr>
        <a:xfrm>
          <a:off x="0" y="0"/>
          <a:ext cx="0" cy="0"/>
          <a:chOff x="0" y="0"/>
          <a:chExt cx="0" cy="0"/>
        </a:xfrm>
      </p:grpSpPr>
      <p:sp>
        <p:nvSpPr>
          <p:cNvPr id="82" name="Google Shape;82;p4"/>
          <p:cNvSpPr txBox="1">
            <a:spLocks noGrp="1"/>
          </p:cNvSpPr>
          <p:nvPr>
            <p:ph type="ctrTitle"/>
          </p:nvPr>
        </p:nvSpPr>
        <p:spPr>
          <a:xfrm>
            <a:off x="70825" y="1132600"/>
            <a:ext cx="4873800" cy="37608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5200"/>
              <a:buNone/>
            </a:pPr>
            <a:r>
              <a:rPr lang="en" sz="1800" b="1"/>
              <a:t>Wa</a:t>
            </a:r>
            <a:r>
              <a:rPr lang="en" sz="1800"/>
              <a:t> - balance: greater good over self-identity</a:t>
            </a:r>
            <a:endParaRPr sz="1800" b="1"/>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b="1"/>
              <a:t>Collectivism</a:t>
            </a:r>
            <a:r>
              <a:rPr lang="en" sz="1800"/>
              <a:t> &gt; individualism</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b="1"/>
              <a:t>Deference to authority</a:t>
            </a:r>
            <a:r>
              <a:rPr lang="en" sz="1800"/>
              <a:t> &gt; conflict  </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b="1"/>
              <a:t>Self-Discipline: </a:t>
            </a:r>
            <a:r>
              <a:rPr lang="en" sz="1800"/>
              <a:t>Shame as a motivator</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b="1"/>
              <a:t>Privacy, humility, </a:t>
            </a:r>
            <a:r>
              <a:rPr lang="en" sz="1800"/>
              <a:t>and</a:t>
            </a:r>
            <a:r>
              <a:rPr lang="en" sz="1800" b="1"/>
              <a:t> modesty </a:t>
            </a:r>
            <a:r>
              <a:rPr lang="en" sz="1800"/>
              <a:t>are highly valued</a:t>
            </a:r>
            <a:endParaRPr sz="1800"/>
          </a:p>
          <a:p>
            <a:pPr marL="0" lvl="0" indent="0" algn="l" rtl="0">
              <a:lnSpc>
                <a:spcPct val="100000"/>
              </a:lnSpc>
              <a:spcBef>
                <a:spcPts val="0"/>
              </a:spcBef>
              <a:spcAft>
                <a:spcPts val="0"/>
              </a:spcAft>
              <a:buSzPts val="5200"/>
              <a:buNone/>
            </a:pPr>
            <a:endParaRPr sz="1800"/>
          </a:p>
          <a:p>
            <a:pPr marL="0" lvl="0" indent="0" algn="l" rtl="0">
              <a:lnSpc>
                <a:spcPct val="100000"/>
              </a:lnSpc>
              <a:spcBef>
                <a:spcPts val="0"/>
              </a:spcBef>
              <a:spcAft>
                <a:spcPts val="0"/>
              </a:spcAft>
              <a:buSzPts val="5200"/>
              <a:buNone/>
            </a:pPr>
            <a:r>
              <a:rPr lang="en" sz="1800" b="1"/>
              <a:t>Cultural Conservatism</a:t>
            </a:r>
            <a:r>
              <a:rPr lang="en" sz="1800"/>
              <a:t> - societal &amp; individual connection to history  </a:t>
            </a:r>
            <a:endParaRPr sz="1800"/>
          </a:p>
        </p:txBody>
      </p:sp>
      <p:sp>
        <p:nvSpPr>
          <p:cNvPr id="83" name="Google Shape;83;p4"/>
          <p:cNvSpPr txBox="1">
            <a:spLocks noGrp="1"/>
          </p:cNvSpPr>
          <p:nvPr>
            <p:ph type="ctrTitle"/>
          </p:nvPr>
        </p:nvSpPr>
        <p:spPr>
          <a:xfrm>
            <a:off x="70825" y="65500"/>
            <a:ext cx="4873800" cy="9324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Japanese-American Social Structure:</a:t>
            </a:r>
            <a:r>
              <a:rPr lang="en" sz="2900"/>
              <a:t> Features of Wa</a:t>
            </a:r>
            <a:endParaRPr sz="3540"/>
          </a:p>
        </p:txBody>
      </p:sp>
      <p:sp>
        <p:nvSpPr>
          <p:cNvPr id="84" name="Google Shape;84;p4"/>
          <p:cNvSpPr txBox="1"/>
          <p:nvPr/>
        </p:nvSpPr>
        <p:spPr>
          <a:xfrm>
            <a:off x="5581350" y="1371150"/>
            <a:ext cx="4652400" cy="2401200"/>
          </a:xfrm>
          <a:prstGeom prst="rect">
            <a:avLst/>
          </a:prstGeom>
          <a:solidFill>
            <a:schemeClr val="lt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 sz="1800" b="0" i="0" u="none" strike="noStrike" cap="none">
                <a:solidFill>
                  <a:schemeClr val="dk1"/>
                </a:solidFill>
                <a:highlight>
                  <a:srgbClr val="FFFF00"/>
                </a:highlight>
                <a:latin typeface="Arial"/>
                <a:ea typeface="Arial"/>
                <a:cs typeface="Arial"/>
                <a:sym typeface="Arial"/>
              </a:rPr>
              <a:t>Compare and Contrast the 2 phrases below that highlight the differences:</a:t>
            </a:r>
            <a:endParaRPr sz="1800" b="0" i="0" u="none" strike="noStrike" cap="none">
              <a:solidFill>
                <a:schemeClr val="dk1"/>
              </a:solidFill>
              <a:highlight>
                <a:srgbClr val="FFFF00"/>
              </a:highlight>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Arial"/>
                <a:ea typeface="Arial"/>
                <a:cs typeface="Arial"/>
                <a:sym typeface="Arial"/>
              </a:rPr>
              <a:t>American phrase</a:t>
            </a:r>
            <a:r>
              <a:rPr lang="en" sz="1800" b="0" i="0" u="none" strike="noStrike" cap="none">
                <a:solidFill>
                  <a:schemeClr val="dk1"/>
                </a:solidFill>
                <a:latin typeface="Arial"/>
                <a:ea typeface="Arial"/>
                <a:cs typeface="Arial"/>
                <a:sym typeface="Arial"/>
              </a:rPr>
              <a:t>: </a:t>
            </a:r>
            <a:r>
              <a:rPr lang="en" sz="1800" b="0" i="0" u="sng" strike="noStrike" cap="none">
                <a:solidFill>
                  <a:schemeClr val="dk1"/>
                </a:solidFill>
                <a:latin typeface="Arial"/>
                <a:ea typeface="Arial"/>
                <a:cs typeface="Arial"/>
                <a:sym typeface="Arial"/>
              </a:rPr>
              <a:t>“the squeaky wheel gets the oil,”</a:t>
            </a:r>
            <a:r>
              <a:rPr lang="en" sz="1800" b="0" i="0" u="none" strike="noStrike" cap="none">
                <a:solidFill>
                  <a:schemeClr val="dk1"/>
                </a:solidFill>
                <a:latin typeface="Arial"/>
                <a:ea typeface="Arial"/>
                <a:cs typeface="Arial"/>
                <a:sym typeface="Arial"/>
              </a:rPr>
              <a:t>.</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Arial"/>
                <a:ea typeface="Arial"/>
                <a:cs typeface="Arial"/>
                <a:sym typeface="Arial"/>
              </a:rPr>
              <a:t>Japanese phrase: </a:t>
            </a:r>
            <a:r>
              <a:rPr lang="en" sz="1800" b="0" i="0" u="sng" strike="noStrike" cap="none">
                <a:solidFill>
                  <a:schemeClr val="dk1"/>
                </a:solidFill>
                <a:latin typeface="Arial"/>
                <a:ea typeface="Arial"/>
                <a:cs typeface="Arial"/>
                <a:sym typeface="Arial"/>
              </a:rPr>
              <a:t>“the nail that sticks up will be hammered down.”</a:t>
            </a:r>
            <a:endParaRPr sz="18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8"/>
        <p:cNvGrpSpPr/>
        <p:nvPr/>
      </p:nvGrpSpPr>
      <p:grpSpPr>
        <a:xfrm>
          <a:off x="0" y="0"/>
          <a:ext cx="0" cy="0"/>
          <a:chOff x="0" y="0"/>
          <a:chExt cx="0" cy="0"/>
        </a:xfrm>
      </p:grpSpPr>
      <p:sp>
        <p:nvSpPr>
          <p:cNvPr id="89" name="Google Shape;89;p5"/>
          <p:cNvSpPr txBox="1">
            <a:spLocks noGrp="1"/>
          </p:cNvSpPr>
          <p:nvPr>
            <p:ph type="ctrTitle"/>
          </p:nvPr>
        </p:nvSpPr>
        <p:spPr>
          <a:xfrm>
            <a:off x="1470900" y="154000"/>
            <a:ext cx="8031000" cy="1202700"/>
          </a:xfrm>
          <a:prstGeom prst="rect">
            <a:avLst/>
          </a:prstGeom>
          <a:solidFill>
            <a:srgbClr val="F3F3F3"/>
          </a:solidFill>
          <a:ln>
            <a:noFill/>
          </a:ln>
        </p:spPr>
        <p:txBody>
          <a:bodyPr spcFirstLastPara="1" wrap="square" lIns="91425" tIns="91425" rIns="91425" bIns="91425" anchor="b" anchorCtr="0">
            <a:noAutofit/>
          </a:bodyPr>
          <a:lstStyle/>
          <a:p>
            <a:pPr marL="0" lvl="0" indent="0" algn="ctr" rtl="0">
              <a:lnSpc>
                <a:spcPct val="80000"/>
              </a:lnSpc>
              <a:spcBef>
                <a:spcPts val="0"/>
              </a:spcBef>
              <a:spcAft>
                <a:spcPts val="0"/>
              </a:spcAft>
              <a:buSzPts val="1100"/>
              <a:buNone/>
            </a:pPr>
            <a:r>
              <a:rPr lang="en" sz="2740" b="1"/>
              <a:t>Documentary: </a:t>
            </a:r>
            <a:r>
              <a:rPr lang="en" sz="2740" i="1"/>
              <a:t>A Thousand Paper Cranes -</a:t>
            </a:r>
            <a:endParaRPr sz="2740" i="1"/>
          </a:p>
          <a:p>
            <a:pPr marL="0" lvl="0" indent="0" algn="ctr" rtl="0">
              <a:lnSpc>
                <a:spcPct val="80000"/>
              </a:lnSpc>
              <a:spcBef>
                <a:spcPts val="0"/>
              </a:spcBef>
              <a:spcAft>
                <a:spcPts val="0"/>
              </a:spcAft>
              <a:buSzPts val="1100"/>
              <a:buNone/>
            </a:pPr>
            <a:r>
              <a:rPr lang="en" sz="2740" i="1"/>
              <a:t>How Denver's Japanese American Community Emerged from Internment </a:t>
            </a:r>
            <a:endParaRPr sz="2740" i="1"/>
          </a:p>
        </p:txBody>
      </p:sp>
      <p:sp>
        <p:nvSpPr>
          <p:cNvPr id="90" name="Google Shape;90;p5"/>
          <p:cNvSpPr txBox="1">
            <a:spLocks noGrp="1"/>
          </p:cNvSpPr>
          <p:nvPr>
            <p:ph type="ctrTitle"/>
          </p:nvPr>
        </p:nvSpPr>
        <p:spPr>
          <a:xfrm>
            <a:off x="787500" y="1445350"/>
            <a:ext cx="9397800" cy="23739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t>In February 1942, two months after the bombing at Pearl Harbor, </a:t>
            </a:r>
            <a:r>
              <a:rPr lang="en" sz="2400" b="1"/>
              <a:t>President Roosevelt issued Executive Order 9066</a:t>
            </a:r>
            <a:r>
              <a:rPr lang="en" sz="2400"/>
              <a:t> that </a:t>
            </a:r>
            <a:r>
              <a:rPr lang="en" sz="2400" u="sng"/>
              <a:t>resulted in the internment of Japanese Americans.</a:t>
            </a:r>
            <a:endParaRPr sz="2400" u="sng"/>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We will watch various parts of the documentary, after each part </a:t>
            </a:r>
            <a:r>
              <a:rPr lang="en" sz="2400" b="1"/>
              <a:t>you will stop and write/reflect </a:t>
            </a:r>
            <a:r>
              <a:rPr lang="en" sz="2400"/>
              <a:t>into the doc you already created.</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
                                            <p:txEl>
                                              <p:pRg st="0" end="0"/>
                                            </p:txEl>
                                          </p:spTgt>
                                        </p:tgtEl>
                                        <p:attrNameLst>
                                          <p:attrName>style.visibility</p:attrName>
                                        </p:attrNameLst>
                                      </p:cBhvr>
                                      <p:to>
                                        <p:strVal val="visible"/>
                                      </p:to>
                                    </p:set>
                                    <p:animEffect transition="in" filter="fade">
                                      <p:cBhvr>
                                        <p:cTn id="7" dur="1000"/>
                                        <p:tgtEl>
                                          <p:spTgt spid="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0">
                                            <p:txEl>
                                              <p:pRg st="1" end="1"/>
                                            </p:txEl>
                                          </p:spTgt>
                                        </p:tgtEl>
                                        <p:attrNameLst>
                                          <p:attrName>style.visibility</p:attrName>
                                        </p:attrNameLst>
                                      </p:cBhvr>
                                      <p:to>
                                        <p:strVal val="visible"/>
                                      </p:to>
                                    </p:set>
                                    <p:animEffect transition="in" filter="fade">
                                      <p:cBhvr>
                                        <p:cTn id="12" dur="1000"/>
                                        <p:tgtEl>
                                          <p:spTgt spid="9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0">
                                            <p:txEl>
                                              <p:pRg st="2" end="2"/>
                                            </p:txEl>
                                          </p:spTgt>
                                        </p:tgtEl>
                                        <p:attrNameLst>
                                          <p:attrName>style.visibility</p:attrName>
                                        </p:attrNameLst>
                                      </p:cBhvr>
                                      <p:to>
                                        <p:strVal val="visible"/>
                                      </p:to>
                                    </p:set>
                                    <p:animEffect transition="in" filter="fade">
                                      <p:cBhvr>
                                        <p:cTn id="17" dur="1000"/>
                                        <p:tgtEl>
                                          <p:spTgt spid="9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p6"/>
          <p:cNvSpPr txBox="1">
            <a:spLocks noGrp="1"/>
          </p:cNvSpPr>
          <p:nvPr>
            <p:ph type="ctrTitle"/>
          </p:nvPr>
        </p:nvSpPr>
        <p:spPr>
          <a:xfrm>
            <a:off x="70825" y="65500"/>
            <a:ext cx="3859200" cy="5934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1: Introduction</a:t>
            </a:r>
            <a:endParaRPr sz="3540" b="1"/>
          </a:p>
        </p:txBody>
      </p:sp>
      <p:pic>
        <p:nvPicPr>
          <p:cNvPr id="96" name="Google Shape;96;p6"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97" name="Google Shape;97;p6"/>
          <p:cNvSpPr txBox="1">
            <a:spLocks noGrp="1"/>
          </p:cNvSpPr>
          <p:nvPr>
            <p:ph type="ctrTitle"/>
          </p:nvPr>
        </p:nvSpPr>
        <p:spPr>
          <a:xfrm>
            <a:off x="106575" y="1581750"/>
            <a:ext cx="5459700" cy="19800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1: Introduction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What are your </a:t>
            </a:r>
            <a:r>
              <a:rPr lang="en" sz="2400" u="sng"/>
              <a:t>first impressions</a:t>
            </a:r>
            <a:r>
              <a:rPr lang="en" sz="2400"/>
              <a:t> from the introduction?  </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endParaRPr sz="2400"/>
          </a:p>
        </p:txBody>
      </p:sp>
      <p:sp>
        <p:nvSpPr>
          <p:cNvPr id="98" name="Google Shape;98;p6"/>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0:00 - 2:25</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2"/>
        <p:cNvGrpSpPr/>
        <p:nvPr/>
      </p:nvGrpSpPr>
      <p:grpSpPr>
        <a:xfrm>
          <a:off x="0" y="0"/>
          <a:ext cx="0" cy="0"/>
          <a:chOff x="0" y="0"/>
          <a:chExt cx="0" cy="0"/>
        </a:xfrm>
      </p:grpSpPr>
      <p:sp>
        <p:nvSpPr>
          <p:cNvPr id="103" name="Google Shape;103;p7"/>
          <p:cNvSpPr txBox="1">
            <a:spLocks noGrp="1"/>
          </p:cNvSpPr>
          <p:nvPr>
            <p:ph type="ctrTitle"/>
          </p:nvPr>
        </p:nvSpPr>
        <p:spPr>
          <a:xfrm>
            <a:off x="70825" y="65500"/>
            <a:ext cx="5133300" cy="9162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2: Roberts Commission /Evacuation </a:t>
            </a:r>
            <a:endParaRPr sz="3540" b="1"/>
          </a:p>
        </p:txBody>
      </p:sp>
      <p:pic>
        <p:nvPicPr>
          <p:cNvPr id="104" name="Google Shape;104;p7"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105" name="Google Shape;105;p7"/>
          <p:cNvSpPr txBox="1">
            <a:spLocks noGrp="1"/>
          </p:cNvSpPr>
          <p:nvPr>
            <p:ph type="ctrTitle"/>
          </p:nvPr>
        </p:nvSpPr>
        <p:spPr>
          <a:xfrm>
            <a:off x="126225" y="1392750"/>
            <a:ext cx="5459700" cy="23580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2: Roberts Commision/Evacuation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What are </a:t>
            </a:r>
            <a:r>
              <a:rPr lang="en" sz="2400" u="sng"/>
              <a:t>some words that come to your mind</a:t>
            </a:r>
            <a:r>
              <a:rPr lang="en" sz="2400"/>
              <a:t> after watching the video?   </a:t>
            </a:r>
            <a:endParaRPr sz="2400"/>
          </a:p>
        </p:txBody>
      </p:sp>
      <p:sp>
        <p:nvSpPr>
          <p:cNvPr id="106" name="Google Shape;106;p7"/>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3:59 - 6:21</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0"/>
        <p:cNvGrpSpPr/>
        <p:nvPr/>
      </p:nvGrpSpPr>
      <p:grpSpPr>
        <a:xfrm>
          <a:off x="0" y="0"/>
          <a:ext cx="0" cy="0"/>
          <a:chOff x="0" y="0"/>
          <a:chExt cx="0" cy="0"/>
        </a:xfrm>
      </p:grpSpPr>
      <p:sp>
        <p:nvSpPr>
          <p:cNvPr id="111" name="Google Shape;111;p8"/>
          <p:cNvSpPr txBox="1">
            <a:spLocks noGrp="1"/>
          </p:cNvSpPr>
          <p:nvPr>
            <p:ph type="ctrTitle"/>
          </p:nvPr>
        </p:nvSpPr>
        <p:spPr>
          <a:xfrm>
            <a:off x="70825" y="65500"/>
            <a:ext cx="4689300" cy="5016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3: Relocation </a:t>
            </a:r>
            <a:endParaRPr sz="3540" b="1"/>
          </a:p>
        </p:txBody>
      </p:sp>
      <p:pic>
        <p:nvPicPr>
          <p:cNvPr id="112" name="Google Shape;112;p8"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113" name="Google Shape;113;p8"/>
          <p:cNvSpPr txBox="1">
            <a:spLocks noGrp="1"/>
          </p:cNvSpPr>
          <p:nvPr>
            <p:ph type="ctrTitle"/>
          </p:nvPr>
        </p:nvSpPr>
        <p:spPr>
          <a:xfrm>
            <a:off x="112900" y="1399800"/>
            <a:ext cx="5459700" cy="23439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3: Relocation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u="sng"/>
              <a:t>Compare the concept of “Wa”</a:t>
            </a:r>
            <a:r>
              <a:rPr lang="en" sz="2400"/>
              <a:t> with how Japanese-Americans would have to live at Amache.</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  </a:t>
            </a:r>
            <a:endParaRPr sz="2400"/>
          </a:p>
        </p:txBody>
      </p:sp>
      <p:sp>
        <p:nvSpPr>
          <p:cNvPr id="114" name="Google Shape;114;p8"/>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6:37 - 9:23</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119" name="Google Shape;119;p9"/>
          <p:cNvSpPr txBox="1">
            <a:spLocks noGrp="1"/>
          </p:cNvSpPr>
          <p:nvPr>
            <p:ph type="ctrTitle"/>
          </p:nvPr>
        </p:nvSpPr>
        <p:spPr>
          <a:xfrm>
            <a:off x="70825" y="65500"/>
            <a:ext cx="4689300" cy="902700"/>
          </a:xfrm>
          <a:prstGeom prst="rect">
            <a:avLst/>
          </a:prstGeom>
          <a:solidFill>
            <a:srgbClr val="F3F3F3"/>
          </a:solid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SzPts val="1100"/>
              <a:buNone/>
            </a:pPr>
            <a:r>
              <a:rPr lang="en" sz="2900" b="1"/>
              <a:t>Part 4: Proving American Loyalty</a:t>
            </a:r>
            <a:endParaRPr sz="3540" b="1"/>
          </a:p>
        </p:txBody>
      </p:sp>
      <p:pic>
        <p:nvPicPr>
          <p:cNvPr id="120" name="Google Shape;120;p9" descr="On Aug. 27, 1942, the U.S. government opened the Granada Relocation Center about 250 miles southeast of Denver. It was a military-style confinement center with blocks of barracks surrounded by barbed wire and flanked by guard towers staffed with armed men on watch. &#10;&#10;The barracks of Camp Amache, as it was known by those who lived there, housed mostly families of American citizens of Japanese ancestry who were forced to leave their homes and businesses in West Coast states following the attack on Pearl Harbor during World War II.  &#10;&#10;“After Pearl Harbor, the government put Japanese Americans into camp under the pretext that it was impossible to tell the loyal from the disloyal,” said Daryl Maeda, Associate Professor of Ethnic Studies at the University of Colorado- Boulder. “They said, ‘We simply can't tell, so let's just lock them all up.’”  &#10;&#10;The Granada site was one of 10 isolated relocation centers in the country that housed around 120,000 Japanese and Japanese Americans for nearly four years.  &#10;&#10;“The camps were called by the government ‘relocation centers,’ but they were prisons,” Maeda said. &#10;&#10;For years, there has been an ongoing effort to preserve the site of the Amache confinement center and to archive the stories of those who were held by the U.S. government in these types of facilities.  &#10;&#10;“You look at some of the individuals who were brought here; you’re talking about lawyers, doctors, ministers, very professional people,” said John Hopper of the Amache Preservation Society. “They went from being very successful in Los Angeles – some of them doing very, very well – to having to sell everything they owned and coming here to lose it all.” &#10;&#10;After the war, many families chose to settle in Denver, some because they couldn’t afford to go elsewhere, but most because they were welcomed by Ralph Carr, Colorado's then governor, who acknowledged the injustices the Japanese American community faced.  &#10;&#10;In an effort to give voice to and preserve the stories of those who lived through those times, the #IAMDENVER team conducted multiple interviews with members of Denver's Japanese American community, some of whom were interned themselves and some whose families suffered yet persevered and rebuilt their lives in our city.  &#10;&#10;Watch our full documentary, A Thousand Paper Cranes: How Denver’s Japanese American Community Emerged from Internment and learn more through the individual stories below. &#10;&#10;*If you think others would enjoy this story, please share!&#10;&#10;► Subscribe so you know when new stories are available: https://bit.ly/2W8zTMl&#10;&#10;► We would like to hear from you. If you have a story to tell that hasn’t been told before, or if you know of someone whose story should be told, we want to hear it: https://www.denvergov.org/content/den...&#10;&#10;#IAMDENVER" title="I Am Denver 1,000 PAPER CRANES: How Denver's Japanese Community Emerged from Internment">
            <a:hlinkClick r:id="rId4"/>
          </p:cNvPr>
          <p:cNvPicPr preferRelativeResize="0"/>
          <p:nvPr/>
        </p:nvPicPr>
        <p:blipFill rotWithShape="1">
          <a:blip r:embed="rId5">
            <a:alphaModFix/>
          </a:blip>
          <a:srcRect/>
          <a:stretch/>
        </p:blipFill>
        <p:spPr>
          <a:xfrm>
            <a:off x="5871000" y="786450"/>
            <a:ext cx="4572000" cy="3429000"/>
          </a:xfrm>
          <a:prstGeom prst="rect">
            <a:avLst/>
          </a:prstGeom>
          <a:noFill/>
          <a:ln>
            <a:noFill/>
          </a:ln>
        </p:spPr>
      </p:pic>
      <p:sp>
        <p:nvSpPr>
          <p:cNvPr id="121" name="Google Shape;121;p9"/>
          <p:cNvSpPr txBox="1">
            <a:spLocks noGrp="1"/>
          </p:cNvSpPr>
          <p:nvPr>
            <p:ph type="ctrTitle"/>
          </p:nvPr>
        </p:nvSpPr>
        <p:spPr>
          <a:xfrm>
            <a:off x="117975" y="1350600"/>
            <a:ext cx="5459700" cy="2442300"/>
          </a:xfrm>
          <a:prstGeom prst="rect">
            <a:avLst/>
          </a:prstGeom>
          <a:solidFill>
            <a:srgbClr val="F3F3F3"/>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a:t>After watching</a:t>
            </a:r>
            <a:r>
              <a:rPr lang="en" sz="2400"/>
              <a:t>, respond to the Part 4: Proving American Loyalty writing prompt.</a:t>
            </a:r>
            <a:endParaRPr sz="2400"/>
          </a:p>
          <a:p>
            <a:pPr marL="0" lvl="0" indent="0" algn="l" rtl="0">
              <a:lnSpc>
                <a:spcPct val="100000"/>
              </a:lnSpc>
              <a:spcBef>
                <a:spcPts val="0"/>
              </a:spcBef>
              <a:spcAft>
                <a:spcPts val="0"/>
              </a:spcAft>
              <a:buClr>
                <a:schemeClr val="dk1"/>
              </a:buClr>
              <a:buSzPts val="1100"/>
              <a:buFont typeface="Arial"/>
              <a:buNone/>
            </a:pPr>
            <a:endParaRPr sz="2400"/>
          </a:p>
          <a:p>
            <a:pPr marL="0" lvl="0" indent="0" algn="l" rtl="0">
              <a:lnSpc>
                <a:spcPct val="100000"/>
              </a:lnSpc>
              <a:spcBef>
                <a:spcPts val="0"/>
              </a:spcBef>
              <a:spcAft>
                <a:spcPts val="0"/>
              </a:spcAft>
              <a:buClr>
                <a:schemeClr val="dk1"/>
              </a:buClr>
              <a:buSzPts val="1100"/>
              <a:buFont typeface="Arial"/>
              <a:buNone/>
            </a:pPr>
            <a:r>
              <a:rPr lang="en" sz="2400"/>
              <a:t>What was the </a:t>
            </a:r>
            <a:r>
              <a:rPr lang="en" sz="2400" u="sng"/>
              <a:t>most interesting thing you heard/learned</a:t>
            </a:r>
            <a:r>
              <a:rPr lang="en" sz="2400"/>
              <a:t> about in this part?   </a:t>
            </a:r>
            <a:endParaRPr sz="2400"/>
          </a:p>
        </p:txBody>
      </p:sp>
      <p:sp>
        <p:nvSpPr>
          <p:cNvPr id="122" name="Google Shape;122;p9"/>
          <p:cNvSpPr txBox="1">
            <a:spLocks noGrp="1"/>
          </p:cNvSpPr>
          <p:nvPr>
            <p:ph type="ctrTitle"/>
          </p:nvPr>
        </p:nvSpPr>
        <p:spPr>
          <a:xfrm>
            <a:off x="7068900" y="4267200"/>
            <a:ext cx="2176200" cy="501600"/>
          </a:xfrm>
          <a:prstGeom prst="rect">
            <a:avLst/>
          </a:prstGeom>
          <a:solidFill>
            <a:srgbClr val="F3F3F3"/>
          </a:solid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400"/>
              <a:t> 16:27 - 19:58</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710</Words>
  <Application>Microsoft Office PowerPoint</Application>
  <PresentationFormat>Custom</PresentationFormat>
  <Paragraphs>94</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Arial</vt:lpstr>
      <vt:lpstr>Simple Light</vt:lpstr>
      <vt:lpstr>PowerPoint Presentation</vt:lpstr>
      <vt:lpstr>Japanese Immigrant Naming Tradition</vt:lpstr>
      <vt:lpstr>Japanese-American Social Structure: Background</vt:lpstr>
      <vt:lpstr>Wa - balance: greater good over self-identity  Collectivism &gt; individualism  Deference to authority &gt; conflict    Self-Discipline: Shame as a motivator  Privacy, humility, and modesty are highly valued  Cultural Conservatism - societal &amp; individual connection to history  </vt:lpstr>
      <vt:lpstr>Documentary: A Thousand Paper Cranes - How Denver's Japanese American Community Emerged from Internment </vt:lpstr>
      <vt:lpstr>Part 1: Introduction</vt:lpstr>
      <vt:lpstr>Part 2: Roberts Commission /Evacuation </vt:lpstr>
      <vt:lpstr>Part 3: Relocation </vt:lpstr>
      <vt:lpstr>Part 4: Proving American Loyalty</vt:lpstr>
      <vt:lpstr>Part 5: Hope </vt:lpstr>
      <vt:lpstr>Part 6: Redress </vt:lpstr>
      <vt:lpstr>Sharing is Caring!  After watching the documentary, what are some of your biggest observations, takeaways, or questions/doubts?</vt:lpstr>
      <vt:lpstr>Did we complete today’s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Angelia Payne</cp:lastModifiedBy>
  <cp:revision>1</cp:revision>
  <dcterms:modified xsi:type="dcterms:W3CDTF">2026-08-13T15:44:11Z</dcterms:modified>
</cp:coreProperties>
</file>